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147471413" r:id="rId3"/>
    <p:sldId id="2147471402" r:id="rId4"/>
    <p:sldId id="2147471403" r:id="rId5"/>
    <p:sldId id="2147471412" r:id="rId6"/>
    <p:sldId id="2147471414" r:id="rId7"/>
    <p:sldId id="2147471405" r:id="rId8"/>
    <p:sldId id="2147471415" r:id="rId9"/>
    <p:sldId id="214747140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rategy/vision" id="{65A40A7D-73A9-4917-8141-45D916F7167D}">
          <p14:sldIdLst>
            <p14:sldId id="2147471413"/>
            <p14:sldId id="2147471402"/>
            <p14:sldId id="2147471403"/>
            <p14:sldId id="2147471412"/>
          </p14:sldIdLst>
        </p14:section>
        <p14:section name="Solution" id="{62DA246B-6A03-4834-BCC3-33073B167262}">
          <p14:sldIdLst>
            <p14:sldId id="2147471414"/>
            <p14:sldId id="2147471405"/>
          </p14:sldIdLst>
        </p14:section>
        <p14:section name="Leadership" id="{86F34314-3E4E-4246-A04A-756F6C09E3AF}">
          <p14:sldIdLst>
            <p14:sldId id="2147471415"/>
            <p14:sldId id="21474714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benda Nyambot, Gabriel Mikael" userId="e28a570a-c9cb-47c5-8391-56e891a3ed4e" providerId="ADAL" clId="{0613788B-2F65-4D13-923D-9930E9679D96}"/>
    <pc:docChg chg="custSel modSld">
      <pc:chgData name="Mbenda Nyambot, Gabriel Mikael" userId="e28a570a-c9cb-47c5-8391-56e891a3ed4e" providerId="ADAL" clId="{0613788B-2F65-4D13-923D-9930E9679D96}" dt="2022-12-11T20:38:40.262" v="58" actId="5793"/>
      <pc:docMkLst>
        <pc:docMk/>
      </pc:docMkLst>
      <pc:sldChg chg="modSp mod">
        <pc:chgData name="Mbenda Nyambot, Gabriel Mikael" userId="e28a570a-c9cb-47c5-8391-56e891a3ed4e" providerId="ADAL" clId="{0613788B-2F65-4D13-923D-9930E9679D96}" dt="2022-12-11T20:38:40.262" v="58" actId="5793"/>
        <pc:sldMkLst>
          <pc:docMk/>
          <pc:sldMk cId="500093075" sldId="2147471402"/>
        </pc:sldMkLst>
        <pc:graphicFrameChg chg="modGraphic">
          <ac:chgData name="Mbenda Nyambot, Gabriel Mikael" userId="e28a570a-c9cb-47c5-8391-56e891a3ed4e" providerId="ADAL" clId="{0613788B-2F65-4D13-923D-9930E9679D96}" dt="2022-12-11T20:38:40.262" v="58" actId="5793"/>
          <ac:graphicFrameMkLst>
            <pc:docMk/>
            <pc:sldMk cId="500093075" sldId="2147471402"/>
            <ac:graphicFrameMk id="6" creationId="{76880F22-5146-094C-BD74-CC1EAB6F5D6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E0BC00-20CF-4033-A4A0-6C4A01870493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36D11-3B91-48EB-B56F-F651E981F8A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0732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009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0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3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5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588D4-17F4-4791-8243-71EEEC17C1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DC333B-5A9E-45C9-A49B-D667FA3732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36A5A-D349-4DC8-9946-4A44D1CDB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8D5A-7430-4A62-A225-889573E88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F14EA-9AF9-4E6A-864A-B66CE6B00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67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8E3F-E057-41D2-A6FA-4380051F9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CFA2D4-15D3-47A7-AFE9-082C77505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34ED5-9150-4653-91EF-214137D88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9CDF3-E64C-43D1-ADA7-0069E89FD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FA05-F4DC-46D2-AC31-E6EB778A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4206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9D17B-A66E-4616-8CA5-82AC216A6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5518B-A802-409F-8CE0-73C8C6484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B5877-1D83-4D93-97F4-B5C3BECE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AC278-A2B6-4990-A04E-414F7F60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9D6AF-96E3-4D33-9021-F2B28A56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954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Long 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429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E2350964-0514-A044-B8FA-BAD5E802D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676648" y="1654384"/>
            <a:ext cx="6858003" cy="3549235"/>
          </a:xfrm>
          <a:prstGeom prst="rect">
            <a:avLst/>
          </a:prstGeom>
        </p:spPr>
      </p:pic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2819397" cy="269933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3" y="1371601"/>
            <a:ext cx="2819396" cy="8103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Agenda title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1BE3C-F523-44EE-B6D4-7175CE08E157}"/>
              </a:ext>
            </a:extLst>
          </p:cNvPr>
          <p:cNvSpPr>
            <a:spLocks noGrp="1"/>
          </p:cNvSpPr>
          <p:nvPr>
            <p:ph type="ftr" sz="quarter" idx="56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96CD18-ADDA-4A64-BDD0-F5A8D01FDD49}"/>
              </a:ext>
            </a:extLst>
          </p:cNvPr>
          <p:cNvSpPr>
            <a:spLocks noGrp="1"/>
          </p:cNvSpPr>
          <p:nvPr>
            <p:ph type="sldNum" sz="quarter" idx="57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DEF97968-FAC9-4CFE-9E0A-5247027799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960120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F11FA37F-2478-4538-AC21-B41CD2CBA3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623781"/>
            <a:ext cx="2953039" cy="48534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600" dirty="0"/>
            </a:lvl1pPr>
          </a:lstStyle>
          <a:p>
            <a:pPr marL="0" lvl="0" indent="0">
              <a:spcAft>
                <a:spcPts val="0"/>
              </a:spcAft>
              <a:buNone/>
            </a:pPr>
            <a:r>
              <a:rPr lang="en-GB"/>
              <a:t>Insert agenda item</a:t>
            </a:r>
            <a:endParaRPr lang="en-US"/>
          </a:p>
        </p:txBody>
      </p:sp>
      <p:sp>
        <p:nvSpPr>
          <p:cNvPr id="42" name="Text Placeholder 17">
            <a:extLst>
              <a:ext uri="{FF2B5EF4-FFF2-40B4-BE49-F238E27FC236}">
                <a16:creationId xmlns:a16="http://schemas.microsoft.com/office/drawing/2014/main" id="{EDD41688-505B-457B-84FA-161879CBE9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287442"/>
            <a:ext cx="2953039" cy="48534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en-US" sz="1600"/>
            </a:lvl1pPr>
          </a:lstStyle>
          <a:p>
            <a:pPr marL="0" lvl="0" indent="0">
              <a:spcAft>
                <a:spcPts val="0"/>
              </a:spcAft>
              <a:buNone/>
            </a:pPr>
            <a:r>
              <a:rPr lang="en-GB"/>
              <a:t>Insert agenda item</a:t>
            </a:r>
            <a:endParaRPr lang="en-US"/>
          </a:p>
        </p:txBody>
      </p:sp>
      <p:sp>
        <p:nvSpPr>
          <p:cNvPr id="43" name="Text Placeholder 17">
            <a:extLst>
              <a:ext uri="{FF2B5EF4-FFF2-40B4-BE49-F238E27FC236}">
                <a16:creationId xmlns:a16="http://schemas.microsoft.com/office/drawing/2014/main" id="{A8746C9A-39ED-4A9A-9532-5EB2092A8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2951103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buNone/>
              <a:tabLst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4" name="Text Placeholder 17">
            <a:extLst>
              <a:ext uri="{FF2B5EF4-FFF2-40B4-BE49-F238E27FC236}">
                <a16:creationId xmlns:a16="http://schemas.microsoft.com/office/drawing/2014/main" id="{6C4E2908-698B-4119-B590-723CF93A67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614764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5" name="Text Placeholder 17">
            <a:extLst>
              <a:ext uri="{FF2B5EF4-FFF2-40B4-BE49-F238E27FC236}">
                <a16:creationId xmlns:a16="http://schemas.microsoft.com/office/drawing/2014/main" id="{6DF98C55-0153-4B9D-9DD3-C345B396E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278425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6" name="Text Placeholder 17">
            <a:extLst>
              <a:ext uri="{FF2B5EF4-FFF2-40B4-BE49-F238E27FC236}">
                <a16:creationId xmlns:a16="http://schemas.microsoft.com/office/drawing/2014/main" id="{DC2547CF-DA8E-416B-841E-515B0D1843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4942086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D2FB9373-4463-413F-B466-1756061E179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72F2EBD5-A7A7-4DD2-A7E6-14206B3E99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96012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49" name="Text Placeholder 17">
            <a:extLst>
              <a:ext uri="{FF2B5EF4-FFF2-40B4-BE49-F238E27FC236}">
                <a16:creationId xmlns:a16="http://schemas.microsoft.com/office/drawing/2014/main" id="{416CBB5F-DABE-4A3D-B6C1-522587AE280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623781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2FEE8A4B-25FF-4BE2-81CF-05B1C5143B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28744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3338622C-0A8B-4012-B078-7AEA6E9BE4D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2951103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3CEB6E04-8FF0-46E2-B03B-A2937153CB5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61476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32234AC-124B-498F-993A-C049D8D5D6A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27842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ABD26CCA-A8AC-4BEA-85CF-0C1A3D2477C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494208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A654E05-4E30-4038-956C-159E319CED6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C04CF02D-B918-4B50-9A6F-062D7D3A5E0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960120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5D48C024-4CB3-43B3-935F-D8A875F9629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623781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F79697DB-5D35-47D5-B372-D85B7729ACB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287442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9FEDB710-F37D-4180-B7E2-E6E0BCA8C73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2951103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5B5C3970-DA1A-4358-AF46-FFEF16DBFB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614764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E8080167-EFB2-4E8F-9C5B-9100B8E755D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278425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980416D1-7974-4312-B37C-3694B68B198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4942086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70" name="Text Placeholder 17">
            <a:extLst>
              <a:ext uri="{FF2B5EF4-FFF2-40B4-BE49-F238E27FC236}">
                <a16:creationId xmlns:a16="http://schemas.microsoft.com/office/drawing/2014/main" id="{FD74AA2D-4964-454E-82D0-615C323E69E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 marL="0" indent="0">
              <a:spcAft>
                <a:spcPts val="0"/>
              </a:spcAft>
              <a:buNone/>
              <a:defRPr sz="1600"/>
            </a:lvl1pPr>
          </a:lstStyle>
          <a:p>
            <a:pPr lvl="0"/>
            <a:r>
              <a:rPr lang="en-GB"/>
              <a:t>Insert agenda item</a:t>
            </a:r>
            <a:endParaRPr lang="en-US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80939289-24F9-45B1-9EA8-BC42CBAFE88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96012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0D36291-4B1A-4B54-878E-4483CF8918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623781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F6A19A9F-F874-408A-BE80-414FDA38AED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28744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4" name="Text Placeholder 17">
            <a:extLst>
              <a:ext uri="{FF2B5EF4-FFF2-40B4-BE49-F238E27FC236}">
                <a16:creationId xmlns:a16="http://schemas.microsoft.com/office/drawing/2014/main" id="{CA16721B-7F39-408F-B14D-310BB97FD7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2951103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FE8D019D-875F-42CA-A9D8-9FDCB803A28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61476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11DB4109-F712-4916-A2D9-8262F9FE941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278425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7" name="Text Placeholder 17">
            <a:extLst>
              <a:ext uri="{FF2B5EF4-FFF2-40B4-BE49-F238E27FC236}">
                <a16:creationId xmlns:a16="http://schemas.microsoft.com/office/drawing/2014/main" id="{4637F081-1F5C-49BC-A982-4214B5CDD29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494208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78" name="Text Placeholder 17">
            <a:extLst>
              <a:ext uri="{FF2B5EF4-FFF2-40B4-BE49-F238E27FC236}">
                <a16:creationId xmlns:a16="http://schemas.microsoft.com/office/drawing/2014/main" id="{8925C961-C601-4175-837B-7E0267E1A08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26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ark&#10;&#10;Description automatically generated">
            <a:extLst>
              <a:ext uri="{FF2B5EF4-FFF2-40B4-BE49-F238E27FC236}">
                <a16:creationId xmlns:a16="http://schemas.microsoft.com/office/drawing/2014/main" id="{CA1E2122-C9C7-A64E-AC45-42C74E0D8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43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82217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D660DE-95DA-BF42-9251-706B5E0B56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43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019914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on a stage&#10;&#10;Description automatically generated with medium confidence">
            <a:extLst>
              <a:ext uri="{FF2B5EF4-FFF2-40B4-BE49-F238E27FC236}">
                <a16:creationId xmlns:a16="http://schemas.microsoft.com/office/drawing/2014/main" id="{BE7F5415-6DF8-674F-9B13-FE8A51F9B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3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602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90071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9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59BD16-F8A3-4143-9762-ED8EDCFC0C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3828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8944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person's hair&#10;&#10;Description automatically generated with medium confidence">
            <a:extLst>
              <a:ext uri="{FF2B5EF4-FFF2-40B4-BE49-F238E27FC236}">
                <a16:creationId xmlns:a16="http://schemas.microsoft.com/office/drawing/2014/main" id="{6C1A1495-CA03-A640-8FC0-0C42B1658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0815" cy="4382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56109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352CA58-73CF-8F45-9FE3-0056E3B54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83"/>
            <a:ext cx="12201700" cy="4382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588838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6C38-B239-4E4F-A0FA-F3EE7F62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E9FCE-23A9-44F4-B025-452161B35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3D7EA-7F17-4C18-889C-D50DF022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196E9-1F64-4EBB-A69D-472FFE0A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F8E42-4EFF-4C45-978D-2CCBB228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1891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52CA58-73CF-8F45-9FE3-0056E3B54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83"/>
            <a:ext cx="12201700" cy="4382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048292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52CA58-73CF-8F45-9FE3-0056E3B54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3883"/>
            <a:ext cx="12192000" cy="4382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722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77494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52CA58-73CF-8F45-9FE3-0056E3B54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3883"/>
            <a:ext cx="12201700" cy="4382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232277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Purple Abstract Virtual Space. 3d Illustration Flying through Digital Data  Tunnel. Stock Illustration - Illustration of bright, abstract: 144608255">
            <a:extLst>
              <a:ext uri="{FF2B5EF4-FFF2-40B4-BE49-F238E27FC236}">
                <a16:creationId xmlns:a16="http://schemas.microsoft.com/office/drawing/2014/main" id="{ABEF1494-82D9-F248-91E1-EB7C3B33CBB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438284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258513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EFBBF9-7D38-0845-B6F0-E14CB03320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" y="-19050"/>
            <a:ext cx="12190816" cy="4398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93239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MAIN_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384C80-43F4-674A-8DCE-9AFCBD5131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5" y="0"/>
            <a:ext cx="12189632" cy="43789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861378"/>
            <a:ext cx="7062061" cy="739322"/>
          </a:xfrm>
        </p:spPr>
        <p:txBody>
          <a:bodyPr anchor="t"/>
          <a:lstStyle>
            <a:lvl1pPr>
              <a:defRPr lang="en-US" sz="5400" b="0" i="0" kern="1200" dirty="0">
                <a:solidFill>
                  <a:srgbClr val="A055F5"/>
                </a:solidFill>
                <a:latin typeface="Graphik Light" panose="020B0403030202060203" pitchFamily="34" charset="77"/>
                <a:ea typeface="+mj-ea"/>
                <a:cs typeface="+mj-cs"/>
              </a:defRPr>
            </a:lvl1pPr>
          </a:lstStyle>
          <a:p>
            <a:r>
              <a:rPr lang="en-US" dirty="0"/>
              <a:t>Section title 54pt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6597869C-D4BC-470C-B6CD-7C2CD88264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1" y="5734050"/>
            <a:ext cx="7062060" cy="87993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 b="0" i="0">
                <a:solidFill>
                  <a:srgbClr val="0041F0"/>
                </a:solidFill>
                <a:latin typeface="Graphik Medium" panose="020B0503030202060203" pitchFamily="34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Palatino Linotype" pitchFamily="2" charset="77"/>
              </a:defRPr>
            </a:lvl5pPr>
          </a:lstStyle>
          <a:p>
            <a:pPr lvl="0"/>
            <a:r>
              <a:rPr lang="en-GB" dirty="0"/>
              <a:t>Place subtitle here in GT Sectra Fine </a:t>
            </a:r>
            <a:r>
              <a:rPr lang="en-GB" dirty="0" err="1"/>
              <a:t>Rg</a:t>
            </a:r>
            <a:r>
              <a:rPr lang="en-GB" dirty="0"/>
              <a:t> 24pt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1F874-173C-8F48-9EAE-E843C6068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97734" y="4421415"/>
            <a:ext cx="2944813" cy="1752600"/>
          </a:xfrm>
        </p:spPr>
        <p:txBody>
          <a:bodyPr/>
          <a:lstStyle>
            <a:lvl1pPr marL="0" indent="0" algn="r">
              <a:spcAft>
                <a:spcPts val="0"/>
              </a:spcAft>
              <a:buNone/>
              <a:defRPr sz="15000" b="0" i="0">
                <a:solidFill>
                  <a:schemeClr val="bg1"/>
                </a:solidFill>
                <a:latin typeface="Graphik Thin" panose="020B0203030202060203" pitchFamily="34" charset="77"/>
              </a:defRPr>
            </a:lvl1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6AC473-646A-9544-8D1B-0E5F83826D2B}"/>
              </a:ext>
            </a:extLst>
          </p:cNvPr>
          <p:cNvSpPr/>
          <p:nvPr userDrawn="1"/>
        </p:nvSpPr>
        <p:spPr>
          <a:xfrm>
            <a:off x="9388014" y="4378961"/>
            <a:ext cx="2800027" cy="11696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804165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Long Headlin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571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Long Headline-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4191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Place headline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853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/>
              <a:t>Place subtitle here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93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2 Headline-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Place headline here</a:t>
            </a:r>
            <a:br>
              <a:rPr lang="en-GB"/>
            </a:br>
            <a:r>
              <a:rPr lang="en-GB"/>
              <a:t>Place headline here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85C65-6BFC-4F61-A214-71B69537BB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1234440"/>
            <a:ext cx="11430000" cy="384048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Place subtitle here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81D62B4-50F4-4143-BFCC-F5508365C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FBA7-F1B1-4FF3-932C-7525FBDA5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0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2">
          <p15:clr>
            <a:srgbClr val="547EB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6058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4B003-2D47-4320-A4F1-744C2DAAE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8358A-63A6-4CFB-8890-E3C69091C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5200D-DB95-410F-AF6F-0ABC342B8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9B5E9-C00E-4AD4-82DF-65362FEF5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C616B-FA65-4B53-8152-DC7AC697B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566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_Blank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63792A5-733E-F24F-83F3-3448336DC0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BF2C1-BAA9-4BAD-9934-C110D7303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30600-A2B3-4AAD-808D-56DA9B7733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Logo_BL" descr="Accenture logo in black and purple">
            <a:extLst>
              <a:ext uri="{FF2B5EF4-FFF2-40B4-BE49-F238E27FC236}">
                <a16:creationId xmlns:a16="http://schemas.microsoft.com/office/drawing/2014/main" id="{CAC6C051-B836-AF4B-8B63-1D97C44079E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0997" y="6441074"/>
            <a:ext cx="616662" cy="162494"/>
            <a:chOff x="2387" y="1701"/>
            <a:chExt cx="4535" cy="119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1CF34B66-D2A5-5640-8A39-674905DD3B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EFF0EF5-6535-D247-A96E-0E47E40CDE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495780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ainbow in the sky&#10;&#10;Description automatically generated with low confidence">
            <a:extLst>
              <a:ext uri="{FF2B5EF4-FFF2-40B4-BE49-F238E27FC236}">
                <a16:creationId xmlns:a16="http://schemas.microsoft.com/office/drawing/2014/main" id="{EB9151D2-988E-A441-AED5-F00CC5AF7B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23265"/>
            <a:ext cx="12192002" cy="6881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969801" y="5629521"/>
            <a:ext cx="252397" cy="277009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5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3937AB-0746-674F-A5BF-F89377473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1" y="-2666997"/>
            <a:ext cx="6858001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 b="0" i="0">
                <a:solidFill>
                  <a:schemeClr val="tx1"/>
                </a:solidFill>
                <a:latin typeface="Graphik Light" panose="020B0403030202060203" pitchFamily="34" charset="77"/>
              </a:defRPr>
            </a:lvl1pPr>
          </a:lstStyle>
          <a:p>
            <a:r>
              <a:rPr lang="en-GB" dirty="0"/>
              <a:t>Insert Salutation</a:t>
            </a:r>
            <a:endParaRPr lang="en-US" dirty="0"/>
          </a:p>
        </p:txBody>
      </p:sp>
      <p:sp>
        <p:nvSpPr>
          <p:cNvPr id="10" name="GTS_WH" descr="Accenture Greater Than symbol in white">
            <a:extLst>
              <a:ext uri="{FF2B5EF4-FFF2-40B4-BE49-F238E27FC236}">
                <a16:creationId xmlns:a16="http://schemas.microsoft.com/office/drawing/2014/main" id="{494AA491-F1F8-4D38-B722-DB2F38B198B8}"/>
              </a:ext>
            </a:extLst>
          </p:cNvPr>
          <p:cNvSpPr>
            <a:spLocks noChangeAspect="1"/>
          </p:cNvSpPr>
          <p:nvPr userDrawn="1"/>
        </p:nvSpPr>
        <p:spPr bwMode="black">
          <a:xfrm>
            <a:off x="5969801" y="5629521"/>
            <a:ext cx="252397" cy="277009"/>
          </a:xfrm>
          <a:custGeom>
            <a:avLst/>
            <a:gdLst>
              <a:gd name="T0" fmla="*/ 0 w 4100"/>
              <a:gd name="T1" fmla="*/ 4500 h 4500"/>
              <a:gd name="T2" fmla="*/ 4100 w 4100"/>
              <a:gd name="T3" fmla="*/ 2837 h 4500"/>
              <a:gd name="T4" fmla="*/ 4100 w 4100"/>
              <a:gd name="T5" fmla="*/ 1663 h 4500"/>
              <a:gd name="T6" fmla="*/ 0 w 4100"/>
              <a:gd name="T7" fmla="*/ 0 h 4500"/>
              <a:gd name="T8" fmla="*/ 0 w 4100"/>
              <a:gd name="T9" fmla="*/ 1175 h 4500"/>
              <a:gd name="T10" fmla="*/ 2651 w 4100"/>
              <a:gd name="T11" fmla="*/ 2250 h 4500"/>
              <a:gd name="T12" fmla="*/ 0 w 4100"/>
              <a:gd name="T13" fmla="*/ 3325 h 4500"/>
              <a:gd name="T14" fmla="*/ 0 w 4100"/>
              <a:gd name="T15" fmla="*/ 4500 h 4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00" h="4500">
                <a:moveTo>
                  <a:pt x="0" y="4500"/>
                </a:moveTo>
                <a:lnTo>
                  <a:pt x="4100" y="2837"/>
                </a:lnTo>
                <a:lnTo>
                  <a:pt x="4100" y="1663"/>
                </a:lnTo>
                <a:lnTo>
                  <a:pt x="0" y="0"/>
                </a:lnTo>
                <a:lnTo>
                  <a:pt x="0" y="1175"/>
                </a:lnTo>
                <a:lnTo>
                  <a:pt x="2651" y="2250"/>
                </a:lnTo>
                <a:lnTo>
                  <a:pt x="0" y="3325"/>
                </a:lnTo>
                <a:lnTo>
                  <a:pt x="0" y="45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6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alutation-GTS cente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483937AB-0746-674F-A5BF-F89377473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667001" y="-2666997"/>
            <a:ext cx="6858001" cy="12192000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A7445A6-C648-1C49-8394-E4507FEB6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D9AC7EA2-FEB9-EA4E-A2D0-65EC7F3D39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84746" y="6490025"/>
            <a:ext cx="326254" cy="201168"/>
          </a:xfrm>
        </p:spPr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Logo_BL" descr="Accenture logo in black and purple">
            <a:extLst>
              <a:ext uri="{FF2B5EF4-FFF2-40B4-BE49-F238E27FC236}">
                <a16:creationId xmlns:a16="http://schemas.microsoft.com/office/drawing/2014/main" id="{98676F08-9307-AC43-9C73-8CE401BB7DB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0997" y="6441074"/>
            <a:ext cx="616662" cy="162494"/>
            <a:chOff x="2387" y="1701"/>
            <a:chExt cx="4535" cy="1195"/>
          </a:xfrm>
          <a:solidFill>
            <a:schemeClr val="tx1"/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B149A87-92A3-2B44-86BD-CEF14D3E81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75044B0-589E-304B-A9A3-82D3D3CE87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3677028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840">
          <p15:clr>
            <a:srgbClr val="C35EA4"/>
          </p15:clr>
        </p15:guide>
        <p15:guide id="3" orient="horz" pos="3608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546ADE-103C-4652-A344-9C0C8C49E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8001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480EAEA1-D575-4107-8AFC-0CAE2D4FB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2021 Accenture.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A237C-DB73-401B-BD5B-B8B91332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485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8423-ECB5-430F-9A65-3764A6596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5C57F-F75D-408B-BF60-D3E917669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5862E-D2EC-4579-847E-FADD666FC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D6E7C-3B95-43D7-8F8F-BCEA85A96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A099-AEAE-4398-9B2D-556231BA3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C00D3D-6FAB-4215-AAB8-1DAE72720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895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C9EF-F75C-446D-A782-B103237B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C5355-2605-42B8-B92B-20ED28EF5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9BD7E-49CB-418E-A45C-B4291DF6F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2A3C1-D5EC-4623-83C0-26983C08F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0F08D-C0A4-40F9-8698-4E4EED9EC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ECFFF-5BE6-4D76-94C2-95D211EC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24CBAA-882B-4A01-A7AC-D9A201EF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24959-92EB-4C36-A372-033EBCAE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841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AA6B-A894-4EA9-A58C-82EB7F35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4CC262-6D85-4AB2-A253-E7395C77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35AB7-CA73-4CFC-A37E-F6863DAD8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9C4BF7-7435-427E-9930-887C64539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183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13CDB0-4E94-4D53-820E-B7879C4B7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499FFE-68BC-4072-B8BF-E99BBA864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11769-5C1B-4B30-A034-3B9DA1BF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977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4C26-E355-4597-A22D-DE97017A5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0181C-2739-49A1-8400-E682AC64E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F6842-1273-46B4-9F67-23538499A0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8AE3D-EB4A-4490-B049-4B266C43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F0E3B-3195-422B-8A76-1535F9DB7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37470-8832-414C-B300-648DE6072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82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AC7A-10DB-4349-B83F-4917D7129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08467-3B17-46BD-B984-F2A07C196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CB4DA-95C2-4893-89C0-2E2D5057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734E5-73BF-485E-B586-5A41786F7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3BB9-6806-41C9-A2FE-19BF9135C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CD81C-321B-4B70-846B-FEE1BB6D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864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2D497-64DA-4EC4-8001-3ADF6FDD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1E7D0-1D4B-400F-B21D-C1D91AF35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CA02E-1811-42F6-8368-45681BB09E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5D72C-CA4B-4185-A2B3-A9EDE8016CB6}" type="datetimeFigureOut">
              <a:rPr lang="fr-FR" smtClean="0"/>
              <a:t>11/12/2022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10E28-0369-4644-BDF3-4B5167AE6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C42CD-3BCC-4987-AD8E-E32BF2662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0E22-13C2-464E-8DAA-2F3B8EB3861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188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(bullet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624E0B2-760E-457A-8367-213CE89D6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15200" y="6488234"/>
            <a:ext cx="4114800" cy="19831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kern="1200" dirty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 defTabSz="228600">
              <a:spcAft>
                <a:spcPts val="1200"/>
              </a:spcAft>
              <a:defRPr/>
            </a:pPr>
            <a:r>
              <a:rPr lang="en-GB" dirty="0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9DFD1-72F5-4590-A067-19F2501AA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4746" y="6490025"/>
            <a:ext cx="326254" cy="201168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1F90F471-3972-4120-B8B3-0237DE626C3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Logo_BL" descr="Accenture logo in black and purple">
            <a:extLst>
              <a:ext uri="{FF2B5EF4-FFF2-40B4-BE49-F238E27FC236}">
                <a16:creationId xmlns:a16="http://schemas.microsoft.com/office/drawing/2014/main" id="{434025C4-C275-442F-AC6B-91708CFA2FF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80997" y="6441074"/>
            <a:ext cx="616662" cy="162494"/>
            <a:chOff x="2387" y="1701"/>
            <a:chExt cx="4535" cy="1195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9A4FA9EE-82AB-41A7-B7ED-FDDF424FFB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30" y="1701"/>
              <a:ext cx="447" cy="473"/>
            </a:xfrm>
            <a:custGeom>
              <a:avLst/>
              <a:gdLst>
                <a:gd name="T0" fmla="*/ 0 w 931"/>
                <a:gd name="T1" fmla="*/ 696 h 985"/>
                <a:gd name="T2" fmla="*/ 544 w 931"/>
                <a:gd name="T3" fmla="*/ 494 h 985"/>
                <a:gd name="T4" fmla="*/ 0 w 931"/>
                <a:gd name="T5" fmla="*/ 281 h 985"/>
                <a:gd name="T6" fmla="*/ 0 w 931"/>
                <a:gd name="T7" fmla="*/ 0 h 985"/>
                <a:gd name="T8" fmla="*/ 931 w 931"/>
                <a:gd name="T9" fmla="*/ 375 h 985"/>
                <a:gd name="T10" fmla="*/ 931 w 931"/>
                <a:gd name="T11" fmla="*/ 608 h 985"/>
                <a:gd name="T12" fmla="*/ 0 w 931"/>
                <a:gd name="T13" fmla="*/ 985 h 985"/>
                <a:gd name="T14" fmla="*/ 0 w 931"/>
                <a:gd name="T15" fmla="*/ 696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1" h="985">
                  <a:moveTo>
                    <a:pt x="0" y="696"/>
                  </a:moveTo>
                  <a:lnTo>
                    <a:pt x="544" y="494"/>
                  </a:lnTo>
                  <a:lnTo>
                    <a:pt x="0" y="281"/>
                  </a:lnTo>
                  <a:lnTo>
                    <a:pt x="0" y="0"/>
                  </a:lnTo>
                  <a:lnTo>
                    <a:pt x="931" y="375"/>
                  </a:lnTo>
                  <a:lnTo>
                    <a:pt x="931" y="608"/>
                  </a:lnTo>
                  <a:lnTo>
                    <a:pt x="0" y="985"/>
                  </a:lnTo>
                  <a:lnTo>
                    <a:pt x="0" y="69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044735E-3D17-4950-9E36-A8EDB10E48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7" y="2204"/>
              <a:ext cx="4535" cy="692"/>
            </a:xfrm>
            <a:custGeom>
              <a:avLst/>
              <a:gdLst>
                <a:gd name="T0" fmla="*/ 8952 w 9448"/>
                <a:gd name="T1" fmla="*/ 519 h 1442"/>
                <a:gd name="T2" fmla="*/ 8431 w 9448"/>
                <a:gd name="T3" fmla="*/ 892 h 1442"/>
                <a:gd name="T4" fmla="*/ 9448 w 9448"/>
                <a:gd name="T5" fmla="*/ 819 h 1442"/>
                <a:gd name="T6" fmla="*/ 8967 w 9448"/>
                <a:gd name="T7" fmla="*/ 1221 h 1442"/>
                <a:gd name="T8" fmla="*/ 8961 w 9448"/>
                <a:gd name="T9" fmla="*/ 1442 h 1442"/>
                <a:gd name="T10" fmla="*/ 8008 w 9448"/>
                <a:gd name="T11" fmla="*/ 529 h 1442"/>
                <a:gd name="T12" fmla="*/ 8008 w 9448"/>
                <a:gd name="T13" fmla="*/ 859 h 1442"/>
                <a:gd name="T14" fmla="*/ 7704 w 9448"/>
                <a:gd name="T15" fmla="*/ 329 h 1442"/>
                <a:gd name="T16" fmla="*/ 7178 w 9448"/>
                <a:gd name="T17" fmla="*/ 1259 h 1442"/>
                <a:gd name="T18" fmla="*/ 6522 w 9448"/>
                <a:gd name="T19" fmla="*/ 329 h 1442"/>
                <a:gd name="T20" fmla="*/ 6987 w 9448"/>
                <a:gd name="T21" fmla="*/ 1205 h 1442"/>
                <a:gd name="T22" fmla="*/ 7483 w 9448"/>
                <a:gd name="T23" fmla="*/ 329 h 1442"/>
                <a:gd name="T24" fmla="*/ 6128 w 9448"/>
                <a:gd name="T25" fmla="*/ 329 h 1442"/>
                <a:gd name="T26" fmla="*/ 6128 w 9448"/>
                <a:gd name="T27" fmla="*/ 556 h 1442"/>
                <a:gd name="T28" fmla="*/ 6343 w 9448"/>
                <a:gd name="T29" fmla="*/ 1174 h 1442"/>
                <a:gd name="T30" fmla="*/ 5822 w 9448"/>
                <a:gd name="T31" fmla="*/ 1105 h 1442"/>
                <a:gd name="T32" fmla="*/ 5694 w 9448"/>
                <a:gd name="T33" fmla="*/ 329 h 1442"/>
                <a:gd name="T34" fmla="*/ 6128 w 9448"/>
                <a:gd name="T35" fmla="*/ 0 h 1442"/>
                <a:gd name="T36" fmla="*/ 4900 w 9448"/>
                <a:gd name="T37" fmla="*/ 492 h 1442"/>
                <a:gd name="T38" fmla="*/ 5559 w 9448"/>
                <a:gd name="T39" fmla="*/ 1419 h 1442"/>
                <a:gd name="T40" fmla="*/ 5092 w 9448"/>
                <a:gd name="T41" fmla="*/ 552 h 1442"/>
                <a:gd name="T42" fmla="*/ 4596 w 9448"/>
                <a:gd name="T43" fmla="*/ 1419 h 1442"/>
                <a:gd name="T44" fmla="*/ 4112 w 9448"/>
                <a:gd name="T45" fmla="*/ 748 h 1442"/>
                <a:gd name="T46" fmla="*/ 3921 w 9448"/>
                <a:gd name="T47" fmla="*/ 1442 h 1442"/>
                <a:gd name="T48" fmla="*/ 3910 w 9448"/>
                <a:gd name="T49" fmla="*/ 306 h 1442"/>
                <a:gd name="T50" fmla="*/ 3700 w 9448"/>
                <a:gd name="T51" fmla="*/ 950 h 1442"/>
                <a:gd name="T52" fmla="*/ 4408 w 9448"/>
                <a:gd name="T53" fmla="*/ 1080 h 1442"/>
                <a:gd name="T54" fmla="*/ 2257 w 9448"/>
                <a:gd name="T55" fmla="*/ 886 h 1442"/>
                <a:gd name="T56" fmla="*/ 3258 w 9448"/>
                <a:gd name="T57" fmla="*/ 717 h 1442"/>
                <a:gd name="T58" fmla="*/ 2568 w 9448"/>
                <a:gd name="T59" fmla="*/ 859 h 1442"/>
                <a:gd name="T60" fmla="*/ 2987 w 9448"/>
                <a:gd name="T61" fmla="*/ 1017 h 1442"/>
                <a:gd name="T62" fmla="*/ 1644 w 9448"/>
                <a:gd name="T63" fmla="*/ 1442 h 1442"/>
                <a:gd name="T64" fmla="*/ 1646 w 9448"/>
                <a:gd name="T65" fmla="*/ 306 h 1442"/>
                <a:gd name="T66" fmla="*/ 1653 w 9448"/>
                <a:gd name="T67" fmla="*/ 542 h 1442"/>
                <a:gd name="T68" fmla="*/ 1655 w 9448"/>
                <a:gd name="T69" fmla="*/ 1213 h 1442"/>
                <a:gd name="T70" fmla="*/ 1644 w 9448"/>
                <a:gd name="T71" fmla="*/ 1442 h 1442"/>
                <a:gd name="T72" fmla="*/ 529 w 9448"/>
                <a:gd name="T73" fmla="*/ 953 h 1442"/>
                <a:gd name="T74" fmla="*/ 450 w 9448"/>
                <a:gd name="T75" fmla="*/ 1230 h 1442"/>
                <a:gd name="T76" fmla="*/ 0 w 9448"/>
                <a:gd name="T77" fmla="*/ 1121 h 1442"/>
                <a:gd name="T78" fmla="*/ 650 w 9448"/>
                <a:gd name="T79" fmla="*/ 752 h 1442"/>
                <a:gd name="T80" fmla="*/ 325 w 9448"/>
                <a:gd name="T81" fmla="*/ 667 h 1442"/>
                <a:gd name="T82" fmla="*/ 954 w 9448"/>
                <a:gd name="T83" fmla="*/ 690 h 1442"/>
                <a:gd name="T84" fmla="*/ 656 w 9448"/>
                <a:gd name="T85" fmla="*/ 1294 h 1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448" h="1442">
                  <a:moveTo>
                    <a:pt x="8744" y="748"/>
                  </a:moveTo>
                  <a:lnTo>
                    <a:pt x="9152" y="748"/>
                  </a:lnTo>
                  <a:cubicBezTo>
                    <a:pt x="9146" y="588"/>
                    <a:pt x="9073" y="519"/>
                    <a:pt x="8952" y="519"/>
                  </a:cubicBezTo>
                  <a:cubicBezTo>
                    <a:pt x="8857" y="519"/>
                    <a:pt x="8769" y="571"/>
                    <a:pt x="8744" y="748"/>
                  </a:cubicBezTo>
                  <a:close/>
                  <a:moveTo>
                    <a:pt x="8961" y="1442"/>
                  </a:moveTo>
                  <a:cubicBezTo>
                    <a:pt x="8646" y="1442"/>
                    <a:pt x="8431" y="1255"/>
                    <a:pt x="8431" y="892"/>
                  </a:cubicBezTo>
                  <a:lnTo>
                    <a:pt x="8431" y="871"/>
                  </a:lnTo>
                  <a:cubicBezTo>
                    <a:pt x="8431" y="507"/>
                    <a:pt x="8659" y="306"/>
                    <a:pt x="8950" y="306"/>
                  </a:cubicBezTo>
                  <a:cubicBezTo>
                    <a:pt x="9221" y="306"/>
                    <a:pt x="9448" y="459"/>
                    <a:pt x="9448" y="819"/>
                  </a:cubicBezTo>
                  <a:lnTo>
                    <a:pt x="9448" y="950"/>
                  </a:lnTo>
                  <a:lnTo>
                    <a:pt x="8740" y="950"/>
                  </a:lnTo>
                  <a:cubicBezTo>
                    <a:pt x="8752" y="1146"/>
                    <a:pt x="8836" y="1221"/>
                    <a:pt x="8967" y="1221"/>
                  </a:cubicBezTo>
                  <a:cubicBezTo>
                    <a:pt x="9084" y="1221"/>
                    <a:pt x="9146" y="1159"/>
                    <a:pt x="9167" y="1080"/>
                  </a:cubicBezTo>
                  <a:lnTo>
                    <a:pt x="9448" y="1080"/>
                  </a:lnTo>
                  <a:cubicBezTo>
                    <a:pt x="9415" y="1286"/>
                    <a:pt x="9246" y="1442"/>
                    <a:pt x="8961" y="1442"/>
                  </a:cubicBezTo>
                  <a:close/>
                  <a:moveTo>
                    <a:pt x="7704" y="329"/>
                  </a:moveTo>
                  <a:lnTo>
                    <a:pt x="8008" y="329"/>
                  </a:lnTo>
                  <a:lnTo>
                    <a:pt x="8008" y="529"/>
                  </a:lnTo>
                  <a:cubicBezTo>
                    <a:pt x="8073" y="383"/>
                    <a:pt x="8175" y="315"/>
                    <a:pt x="8335" y="315"/>
                  </a:cubicBezTo>
                  <a:lnTo>
                    <a:pt x="8335" y="615"/>
                  </a:lnTo>
                  <a:cubicBezTo>
                    <a:pt x="8129" y="615"/>
                    <a:pt x="8008" y="677"/>
                    <a:pt x="8008" y="859"/>
                  </a:cubicBezTo>
                  <a:lnTo>
                    <a:pt x="8008" y="1419"/>
                  </a:lnTo>
                  <a:lnTo>
                    <a:pt x="7704" y="1419"/>
                  </a:lnTo>
                  <a:lnTo>
                    <a:pt x="7704" y="329"/>
                  </a:lnTo>
                  <a:close/>
                  <a:moveTo>
                    <a:pt x="7483" y="1419"/>
                  </a:moveTo>
                  <a:lnTo>
                    <a:pt x="7178" y="1419"/>
                  </a:lnTo>
                  <a:lnTo>
                    <a:pt x="7178" y="1259"/>
                  </a:lnTo>
                  <a:cubicBezTo>
                    <a:pt x="7126" y="1363"/>
                    <a:pt x="7024" y="1442"/>
                    <a:pt x="6862" y="1442"/>
                  </a:cubicBezTo>
                  <a:cubicBezTo>
                    <a:pt x="6666" y="1442"/>
                    <a:pt x="6522" y="1323"/>
                    <a:pt x="6522" y="1067"/>
                  </a:cubicBezTo>
                  <a:lnTo>
                    <a:pt x="6522" y="329"/>
                  </a:lnTo>
                  <a:lnTo>
                    <a:pt x="6828" y="329"/>
                  </a:lnTo>
                  <a:lnTo>
                    <a:pt x="6828" y="1021"/>
                  </a:lnTo>
                  <a:cubicBezTo>
                    <a:pt x="6828" y="1146"/>
                    <a:pt x="6878" y="1205"/>
                    <a:pt x="6987" y="1205"/>
                  </a:cubicBezTo>
                  <a:cubicBezTo>
                    <a:pt x="7093" y="1205"/>
                    <a:pt x="7178" y="1138"/>
                    <a:pt x="7178" y="1003"/>
                  </a:cubicBezTo>
                  <a:lnTo>
                    <a:pt x="7178" y="329"/>
                  </a:lnTo>
                  <a:lnTo>
                    <a:pt x="7483" y="329"/>
                  </a:lnTo>
                  <a:lnTo>
                    <a:pt x="7483" y="1419"/>
                  </a:lnTo>
                  <a:close/>
                  <a:moveTo>
                    <a:pt x="6128" y="0"/>
                  </a:moveTo>
                  <a:lnTo>
                    <a:pt x="6128" y="329"/>
                  </a:lnTo>
                  <a:lnTo>
                    <a:pt x="6336" y="329"/>
                  </a:lnTo>
                  <a:lnTo>
                    <a:pt x="6336" y="556"/>
                  </a:lnTo>
                  <a:lnTo>
                    <a:pt x="6128" y="556"/>
                  </a:lnTo>
                  <a:lnTo>
                    <a:pt x="6128" y="1073"/>
                  </a:lnTo>
                  <a:cubicBezTo>
                    <a:pt x="6128" y="1155"/>
                    <a:pt x="6165" y="1192"/>
                    <a:pt x="6236" y="1192"/>
                  </a:cubicBezTo>
                  <a:cubicBezTo>
                    <a:pt x="6280" y="1192"/>
                    <a:pt x="6313" y="1186"/>
                    <a:pt x="6343" y="1174"/>
                  </a:cubicBezTo>
                  <a:lnTo>
                    <a:pt x="6343" y="1411"/>
                  </a:lnTo>
                  <a:cubicBezTo>
                    <a:pt x="6307" y="1422"/>
                    <a:pt x="6247" y="1434"/>
                    <a:pt x="6172" y="1434"/>
                  </a:cubicBezTo>
                  <a:cubicBezTo>
                    <a:pt x="5934" y="1434"/>
                    <a:pt x="5822" y="1326"/>
                    <a:pt x="5822" y="1105"/>
                  </a:cubicBezTo>
                  <a:lnTo>
                    <a:pt x="5822" y="556"/>
                  </a:lnTo>
                  <a:lnTo>
                    <a:pt x="5694" y="556"/>
                  </a:lnTo>
                  <a:lnTo>
                    <a:pt x="5694" y="329"/>
                  </a:lnTo>
                  <a:lnTo>
                    <a:pt x="5822" y="329"/>
                  </a:lnTo>
                  <a:lnTo>
                    <a:pt x="5822" y="125"/>
                  </a:lnTo>
                  <a:lnTo>
                    <a:pt x="6128" y="0"/>
                  </a:lnTo>
                  <a:close/>
                  <a:moveTo>
                    <a:pt x="4596" y="329"/>
                  </a:moveTo>
                  <a:lnTo>
                    <a:pt x="4900" y="329"/>
                  </a:lnTo>
                  <a:lnTo>
                    <a:pt x="4900" y="492"/>
                  </a:lnTo>
                  <a:cubicBezTo>
                    <a:pt x="4954" y="390"/>
                    <a:pt x="5063" y="306"/>
                    <a:pt x="5230" y="306"/>
                  </a:cubicBezTo>
                  <a:cubicBezTo>
                    <a:pt x="5428" y="306"/>
                    <a:pt x="5559" y="425"/>
                    <a:pt x="5559" y="690"/>
                  </a:cubicBezTo>
                  <a:lnTo>
                    <a:pt x="5559" y="1419"/>
                  </a:lnTo>
                  <a:lnTo>
                    <a:pt x="5255" y="1419"/>
                  </a:lnTo>
                  <a:lnTo>
                    <a:pt x="5255" y="736"/>
                  </a:lnTo>
                  <a:cubicBezTo>
                    <a:pt x="5255" y="609"/>
                    <a:pt x="5202" y="552"/>
                    <a:pt x="5092" y="552"/>
                  </a:cubicBezTo>
                  <a:cubicBezTo>
                    <a:pt x="4986" y="552"/>
                    <a:pt x="4900" y="617"/>
                    <a:pt x="4900" y="755"/>
                  </a:cubicBezTo>
                  <a:lnTo>
                    <a:pt x="4900" y="1419"/>
                  </a:lnTo>
                  <a:lnTo>
                    <a:pt x="4596" y="1419"/>
                  </a:lnTo>
                  <a:lnTo>
                    <a:pt x="4596" y="329"/>
                  </a:lnTo>
                  <a:close/>
                  <a:moveTo>
                    <a:pt x="3704" y="748"/>
                  </a:moveTo>
                  <a:lnTo>
                    <a:pt x="4112" y="748"/>
                  </a:lnTo>
                  <a:cubicBezTo>
                    <a:pt x="4106" y="588"/>
                    <a:pt x="4033" y="519"/>
                    <a:pt x="3912" y="519"/>
                  </a:cubicBezTo>
                  <a:cubicBezTo>
                    <a:pt x="3816" y="519"/>
                    <a:pt x="3729" y="571"/>
                    <a:pt x="3704" y="748"/>
                  </a:cubicBezTo>
                  <a:close/>
                  <a:moveTo>
                    <a:pt x="3921" y="1442"/>
                  </a:moveTo>
                  <a:cubicBezTo>
                    <a:pt x="3606" y="1442"/>
                    <a:pt x="3391" y="1255"/>
                    <a:pt x="3391" y="892"/>
                  </a:cubicBezTo>
                  <a:lnTo>
                    <a:pt x="3391" y="871"/>
                  </a:lnTo>
                  <a:cubicBezTo>
                    <a:pt x="3391" y="507"/>
                    <a:pt x="3618" y="306"/>
                    <a:pt x="3910" y="306"/>
                  </a:cubicBezTo>
                  <a:cubicBezTo>
                    <a:pt x="4181" y="306"/>
                    <a:pt x="4408" y="459"/>
                    <a:pt x="4408" y="819"/>
                  </a:cubicBezTo>
                  <a:lnTo>
                    <a:pt x="4408" y="950"/>
                  </a:lnTo>
                  <a:lnTo>
                    <a:pt x="3700" y="950"/>
                  </a:lnTo>
                  <a:cubicBezTo>
                    <a:pt x="3712" y="1146"/>
                    <a:pt x="3795" y="1221"/>
                    <a:pt x="3927" y="1221"/>
                  </a:cubicBezTo>
                  <a:cubicBezTo>
                    <a:pt x="4043" y="1221"/>
                    <a:pt x="4106" y="1159"/>
                    <a:pt x="4127" y="1080"/>
                  </a:cubicBezTo>
                  <a:lnTo>
                    <a:pt x="4408" y="1080"/>
                  </a:lnTo>
                  <a:cubicBezTo>
                    <a:pt x="4375" y="1286"/>
                    <a:pt x="4206" y="1442"/>
                    <a:pt x="3921" y="1442"/>
                  </a:cubicBezTo>
                  <a:close/>
                  <a:moveTo>
                    <a:pt x="2778" y="1442"/>
                  </a:moveTo>
                  <a:cubicBezTo>
                    <a:pt x="2476" y="1442"/>
                    <a:pt x="2257" y="1255"/>
                    <a:pt x="2257" y="886"/>
                  </a:cubicBezTo>
                  <a:lnTo>
                    <a:pt x="2257" y="871"/>
                  </a:lnTo>
                  <a:cubicBezTo>
                    <a:pt x="2257" y="502"/>
                    <a:pt x="2491" y="306"/>
                    <a:pt x="2780" y="306"/>
                  </a:cubicBezTo>
                  <a:cubicBezTo>
                    <a:pt x="3028" y="306"/>
                    <a:pt x="3233" y="432"/>
                    <a:pt x="3258" y="717"/>
                  </a:cubicBezTo>
                  <a:lnTo>
                    <a:pt x="2966" y="717"/>
                  </a:lnTo>
                  <a:cubicBezTo>
                    <a:pt x="2947" y="611"/>
                    <a:pt x="2893" y="542"/>
                    <a:pt x="2787" y="542"/>
                  </a:cubicBezTo>
                  <a:cubicBezTo>
                    <a:pt x="2657" y="542"/>
                    <a:pt x="2568" y="644"/>
                    <a:pt x="2568" y="859"/>
                  </a:cubicBezTo>
                  <a:lnTo>
                    <a:pt x="2568" y="892"/>
                  </a:lnTo>
                  <a:cubicBezTo>
                    <a:pt x="2568" y="1113"/>
                    <a:pt x="2647" y="1213"/>
                    <a:pt x="2789" y="1213"/>
                  </a:cubicBezTo>
                  <a:cubicBezTo>
                    <a:pt x="2893" y="1213"/>
                    <a:pt x="2970" y="1136"/>
                    <a:pt x="2987" y="1017"/>
                  </a:cubicBezTo>
                  <a:lnTo>
                    <a:pt x="3264" y="1017"/>
                  </a:lnTo>
                  <a:cubicBezTo>
                    <a:pt x="3243" y="1265"/>
                    <a:pt x="3074" y="1442"/>
                    <a:pt x="2778" y="1442"/>
                  </a:cubicBezTo>
                  <a:close/>
                  <a:moveTo>
                    <a:pt x="1644" y="1442"/>
                  </a:moveTo>
                  <a:cubicBezTo>
                    <a:pt x="1342" y="1442"/>
                    <a:pt x="1123" y="1255"/>
                    <a:pt x="1123" y="886"/>
                  </a:cubicBezTo>
                  <a:lnTo>
                    <a:pt x="1123" y="871"/>
                  </a:lnTo>
                  <a:cubicBezTo>
                    <a:pt x="1123" y="502"/>
                    <a:pt x="1357" y="306"/>
                    <a:pt x="1646" y="306"/>
                  </a:cubicBezTo>
                  <a:cubicBezTo>
                    <a:pt x="1894" y="306"/>
                    <a:pt x="2099" y="432"/>
                    <a:pt x="2124" y="717"/>
                  </a:cubicBezTo>
                  <a:lnTo>
                    <a:pt x="1832" y="717"/>
                  </a:lnTo>
                  <a:cubicBezTo>
                    <a:pt x="1813" y="611"/>
                    <a:pt x="1759" y="542"/>
                    <a:pt x="1653" y="542"/>
                  </a:cubicBezTo>
                  <a:cubicBezTo>
                    <a:pt x="1523" y="542"/>
                    <a:pt x="1434" y="644"/>
                    <a:pt x="1434" y="859"/>
                  </a:cubicBezTo>
                  <a:lnTo>
                    <a:pt x="1434" y="892"/>
                  </a:lnTo>
                  <a:cubicBezTo>
                    <a:pt x="1434" y="1113"/>
                    <a:pt x="1513" y="1213"/>
                    <a:pt x="1655" y="1213"/>
                  </a:cubicBezTo>
                  <a:cubicBezTo>
                    <a:pt x="1759" y="1213"/>
                    <a:pt x="1836" y="1136"/>
                    <a:pt x="1853" y="1017"/>
                  </a:cubicBezTo>
                  <a:lnTo>
                    <a:pt x="2130" y="1017"/>
                  </a:lnTo>
                  <a:cubicBezTo>
                    <a:pt x="2109" y="1265"/>
                    <a:pt x="1940" y="1442"/>
                    <a:pt x="1644" y="1442"/>
                  </a:cubicBezTo>
                  <a:close/>
                  <a:moveTo>
                    <a:pt x="650" y="1057"/>
                  </a:moveTo>
                  <a:lnTo>
                    <a:pt x="650" y="953"/>
                  </a:lnTo>
                  <a:lnTo>
                    <a:pt x="529" y="953"/>
                  </a:lnTo>
                  <a:cubicBezTo>
                    <a:pt x="379" y="953"/>
                    <a:pt x="302" y="994"/>
                    <a:pt x="302" y="1092"/>
                  </a:cubicBezTo>
                  <a:lnTo>
                    <a:pt x="302" y="1103"/>
                  </a:lnTo>
                  <a:cubicBezTo>
                    <a:pt x="302" y="1178"/>
                    <a:pt x="348" y="1230"/>
                    <a:pt x="450" y="1230"/>
                  </a:cubicBezTo>
                  <a:cubicBezTo>
                    <a:pt x="554" y="1230"/>
                    <a:pt x="650" y="1171"/>
                    <a:pt x="650" y="1057"/>
                  </a:cubicBezTo>
                  <a:close/>
                  <a:moveTo>
                    <a:pt x="358" y="1442"/>
                  </a:moveTo>
                  <a:cubicBezTo>
                    <a:pt x="162" y="1442"/>
                    <a:pt x="0" y="1342"/>
                    <a:pt x="0" y="1121"/>
                  </a:cubicBezTo>
                  <a:lnTo>
                    <a:pt x="0" y="1109"/>
                  </a:lnTo>
                  <a:cubicBezTo>
                    <a:pt x="0" y="840"/>
                    <a:pt x="233" y="752"/>
                    <a:pt x="514" y="752"/>
                  </a:cubicBezTo>
                  <a:lnTo>
                    <a:pt x="650" y="752"/>
                  </a:lnTo>
                  <a:lnTo>
                    <a:pt x="650" y="700"/>
                  </a:lnTo>
                  <a:cubicBezTo>
                    <a:pt x="650" y="592"/>
                    <a:pt x="602" y="525"/>
                    <a:pt x="489" y="525"/>
                  </a:cubicBezTo>
                  <a:cubicBezTo>
                    <a:pt x="387" y="525"/>
                    <a:pt x="333" y="584"/>
                    <a:pt x="325" y="667"/>
                  </a:cubicBezTo>
                  <a:lnTo>
                    <a:pt x="33" y="667"/>
                  </a:lnTo>
                  <a:cubicBezTo>
                    <a:pt x="54" y="425"/>
                    <a:pt x="246" y="306"/>
                    <a:pt x="504" y="306"/>
                  </a:cubicBezTo>
                  <a:cubicBezTo>
                    <a:pt x="767" y="306"/>
                    <a:pt x="954" y="419"/>
                    <a:pt x="954" y="690"/>
                  </a:cubicBezTo>
                  <a:lnTo>
                    <a:pt x="954" y="1419"/>
                  </a:lnTo>
                  <a:lnTo>
                    <a:pt x="656" y="1419"/>
                  </a:lnTo>
                  <a:lnTo>
                    <a:pt x="656" y="1294"/>
                  </a:lnTo>
                  <a:cubicBezTo>
                    <a:pt x="604" y="1374"/>
                    <a:pt x="504" y="1442"/>
                    <a:pt x="358" y="144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2121882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50303020206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50303020206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C35EA4"/>
          </p15:clr>
        </p15:guide>
        <p15:guide id="2" orient="horz" pos="3976">
          <p15:clr>
            <a:srgbClr val="C35EA4"/>
          </p15:clr>
        </p15:guide>
        <p15:guide id="3" pos="240">
          <p15:clr>
            <a:srgbClr val="C35EA4"/>
          </p15:clr>
        </p15:guide>
        <p15:guide id="4" pos="74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B2175C-E89F-4218-878A-25FFE9508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D8976-50A6-4D3D-B416-EA46E5EC01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596EE0-B5C0-4182-BA90-0D928D4F3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80" y="1108367"/>
            <a:ext cx="4005420" cy="418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7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E87B-6EA9-B141-8F9D-D29A54B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73" y="168722"/>
            <a:ext cx="11430000" cy="800100"/>
          </a:xfrm>
        </p:spPr>
        <p:txBody>
          <a:bodyPr/>
          <a:lstStyle/>
          <a:p>
            <a:r>
              <a:rPr lang="en-US" b="0" dirty="0">
                <a:latin typeface="Graphik Light" panose="020B0403030202060203" pitchFamily="34" charset="77"/>
              </a:rPr>
              <a:t>Deliverable Detail – Strategy/Vision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B317C-2E86-7746-B8AD-82E067252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5000"/>
                  </a:prstClr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2C91-03F8-6143-BEA6-0D1D7800A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880F22-5146-094C-BD74-CC1EAB6F5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425760"/>
              </p:ext>
            </p:extLst>
          </p:nvPr>
        </p:nvGraphicFramePr>
        <p:xfrm>
          <a:off x="217873" y="545912"/>
          <a:ext cx="11516927" cy="59423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9590">
                  <a:extLst>
                    <a:ext uri="{9D8B030D-6E8A-4147-A177-3AD203B41FA5}">
                      <a16:colId xmlns:a16="http://schemas.microsoft.com/office/drawing/2014/main" val="4059916047"/>
                    </a:ext>
                  </a:extLst>
                </a:gridCol>
                <a:gridCol w="5368444">
                  <a:extLst>
                    <a:ext uri="{9D8B030D-6E8A-4147-A177-3AD203B41FA5}">
                      <a16:colId xmlns:a16="http://schemas.microsoft.com/office/drawing/2014/main" val="3815888617"/>
                    </a:ext>
                  </a:extLst>
                </a:gridCol>
                <a:gridCol w="5048893">
                  <a:extLst>
                    <a:ext uri="{9D8B030D-6E8A-4147-A177-3AD203B41FA5}">
                      <a16:colId xmlns:a16="http://schemas.microsoft.com/office/drawing/2014/main" val="582404735"/>
                    </a:ext>
                  </a:extLst>
                </a:gridCol>
              </a:tblGrid>
              <a:tr h="214968">
                <a:tc>
                  <a:txBody>
                    <a:bodyPr/>
                    <a:lstStyle/>
                    <a:p>
                      <a:r>
                        <a:rPr lang="en-US" sz="800" b="0" dirty="0"/>
                        <a:t>Deliverable </a:t>
                      </a:r>
                      <a:endParaRPr lang="en-US" sz="8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+mj-lt"/>
                        </a:rPr>
                        <a:t>Interviews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+mj-lt"/>
                        </a:rPr>
                        <a:t>Outcomes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24800"/>
                  </a:ext>
                </a:extLst>
              </a:tr>
              <a:tr h="16122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0" dirty="0">
                          <a:solidFill>
                            <a:schemeClr val="tx1"/>
                          </a:solidFill>
                        </a:rPr>
                        <a:t>#1. North Star Workshop</a:t>
                      </a:r>
                      <a:endParaRPr lang="en-US" sz="800" b="0" i="0" kern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Identify a unified Metaverse definition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Define the vision and guiding principles for the enterprise’s Metaverse strategy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Align on provocations to drive future-state business model framework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Define success metrics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Re-prioritize current POC &amp; Year 1 roadmap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Identify critical milestones for Year 1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Define Metaverse governance and support model</a:t>
                      </a:r>
                    </a:p>
                    <a:p>
                      <a:pPr marL="171450" lvl="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Identify present existing capabilities or known capability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900" dirty="0"/>
                        <a:t>Put it in blank ….we will fill this </a:t>
                      </a:r>
                      <a:r>
                        <a:rPr lang="en-US" sz="900"/>
                        <a:t>section later…</a:t>
                      </a:r>
                      <a:endParaRPr 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177488"/>
                  </a:ext>
                </a:extLst>
              </a:tr>
              <a:tr h="2426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#2. Ongoing Research Pod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Perform forecasting behavioral research and predict ongoing adoption around the Metaverse and Web 3.0 technology as it relates to the future state business models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Identify critical areas (“big buckets”) and the impact to future state business models and Metaverse vision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Identify digital competitors and digital-physical competitors and how they are engaging in the space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Identify risks and watch-outs around responsible metaverse based on emerging market trends </a:t>
                      </a: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Execute weekly trends report inclusive of emerging ecosystem analysis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Incubate hypotheses and execute low-fidelity experiments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dirty="0">
                          <a:solidFill>
                            <a:schemeClr val="tx1"/>
                          </a:solidFill>
                        </a:rPr>
                        <a:t>Identify critical customer and employee pain points and moments that matter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Identify how current and future competitors are building capabilities in the space to inform V&amp;A strategy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dirty="0">
                          <a:solidFill>
                            <a:schemeClr val="tx1"/>
                          </a:solidFill>
                          <a:latin typeface="+mj-lt"/>
                        </a:rPr>
                        <a:t>Identify how current and future competitors are investing in the space to inform V&amp;A strategy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939385"/>
                  </a:ext>
                </a:extLst>
              </a:tr>
              <a:tr h="1689032">
                <a:tc>
                  <a:txBody>
                    <a:bodyPr/>
                    <a:lstStyle/>
                    <a:p>
                      <a:r>
                        <a:rPr kumimoji="0" lang="en-US" sz="800" b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#3. Enterprise Metaverse Strategy </a:t>
                      </a:r>
                      <a:endParaRPr kumimoji="0" lang="en-US" sz="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Define how the north star vision and guiding principles drive the strategy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Outline the Metaverse’s role as it relates in the (1) virtual, (2) physical, and (3) physical overlay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Build business model framework based on provocations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Define business models for a 10-year trajectory 2022 – 2032 with milestones and expected IRR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Identify 5+ streams of review and strawman for each for how the streams are developed and activated in the Metaverse (assign risk level) 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Assign size, scale, and timing to develop trajectory (years 1, 2, 3, 5, 7, 10)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Leverage supporting research and insights to validate strategy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Define prioritization framework for future use cases and prototypes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Build prioritized use case catalogue and proof-of-architecture/strategy based on milestones</a:t>
                      </a:r>
                      <a:endParaRPr lang="en-US" sz="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853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757FB83-BD5F-4EBE-9E7C-8A4FF4FC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75" y="1305909"/>
            <a:ext cx="920797" cy="482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FEC2C8-7752-430F-AB08-3964507F6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91" y="3190863"/>
            <a:ext cx="933498" cy="476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A1B85-72E1-4DC1-B985-DEC7A3275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46" y="5552091"/>
            <a:ext cx="838243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9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E87B-6EA9-B141-8F9D-D29A54B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66807"/>
            <a:ext cx="11430000" cy="800100"/>
          </a:xfrm>
        </p:spPr>
        <p:txBody>
          <a:bodyPr/>
          <a:lstStyle/>
          <a:p>
            <a:r>
              <a:rPr lang="en-US" b="0" dirty="0">
                <a:latin typeface="Graphik Light" panose="020B0403030202060203" pitchFamily="34" charset="77"/>
              </a:rPr>
              <a:t>Deliverable Detail – Strategy/Vision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2C91-03F8-6143-BEA6-0D1D7800A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880F22-5146-094C-BD74-CC1EAB6F5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440003"/>
              </p:ext>
            </p:extLst>
          </p:nvPr>
        </p:nvGraphicFramePr>
        <p:xfrm>
          <a:off x="285748" y="733882"/>
          <a:ext cx="11430000" cy="557983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9561">
                  <a:extLst>
                    <a:ext uri="{9D8B030D-6E8A-4147-A177-3AD203B41FA5}">
                      <a16:colId xmlns:a16="http://schemas.microsoft.com/office/drawing/2014/main" val="4059916047"/>
                    </a:ext>
                  </a:extLst>
                </a:gridCol>
                <a:gridCol w="4674543">
                  <a:extLst>
                    <a:ext uri="{9D8B030D-6E8A-4147-A177-3AD203B41FA5}">
                      <a16:colId xmlns:a16="http://schemas.microsoft.com/office/drawing/2014/main" val="3815888617"/>
                    </a:ext>
                  </a:extLst>
                </a:gridCol>
                <a:gridCol w="4405896">
                  <a:extLst>
                    <a:ext uri="{9D8B030D-6E8A-4147-A177-3AD203B41FA5}">
                      <a16:colId xmlns:a16="http://schemas.microsoft.com/office/drawing/2014/main" val="582404735"/>
                    </a:ext>
                  </a:extLst>
                </a:gridCol>
              </a:tblGrid>
              <a:tr h="229198">
                <a:tc>
                  <a:txBody>
                    <a:bodyPr/>
                    <a:lstStyle/>
                    <a:p>
                      <a:r>
                        <a:rPr lang="en-US" sz="800" b="0"/>
                        <a:t>Deliverable </a:t>
                      </a:r>
                      <a:endParaRPr lang="en-US" sz="800" b="0" i="0" dirty="0">
                        <a:latin typeface="Graphik Medium" panose="020B050303020206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Graphik Medium" panose="020B0503030202060203" pitchFamily="34" charset="77"/>
                        </a:rPr>
                        <a:t>Interviews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dirty="0">
                          <a:latin typeface="+mj-lt"/>
                        </a:rPr>
                        <a:t>Outcomes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24800"/>
                  </a:ext>
                </a:extLst>
              </a:tr>
              <a:tr h="7530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#4. Metaverse Measurement/KPI Strategy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Build measurement framework inclusive of end state and each year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Define KPIs aligned to business success, specific initiatives, and activations </a:t>
                      </a:r>
                      <a:r>
                        <a:rPr lang="en-US" sz="800" strike="noStrike" dirty="0">
                          <a:solidFill>
                            <a:schemeClr val="tx1"/>
                          </a:solidFill>
                        </a:rPr>
                        <a:t>– overall and by division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dirty="0">
                          <a:solidFill>
                            <a:schemeClr val="tx1"/>
                          </a:solidFill>
                        </a:rPr>
                        <a:t>Define measurement activation plan</a:t>
                      </a:r>
                      <a:endParaRPr lang="en-US" sz="8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99864"/>
                  </a:ext>
                </a:extLst>
              </a:tr>
              <a:tr h="24556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tx1"/>
                          </a:solidFill>
                        </a:rPr>
                        <a:t>#5. Future Experience and Audience Strategy</a:t>
                      </a:r>
                      <a:endParaRPr kumimoji="0" 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Defined Metaverse experience strategy for the virtual destination and physical destination overlay - incorporate META partnership possibilities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Build future-state customer value pools, personas, and mindsets based demographic characteristics, behaviors, brand relationships, needs and market opportunities (greenfield opportunity in MV)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Size audience value pools based on above analysis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kern="1200" dirty="0">
                          <a:solidFill>
                            <a:schemeClr val="tx1"/>
                          </a:solidFill>
                        </a:rPr>
                        <a:t>Design future-state experience journeys and blueprints to create a single view that connects value to experiences to enabling capabilities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Identify critical brand considerations and impact based on metaverse strategy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kern="1200" dirty="0">
                          <a:solidFill>
                            <a:schemeClr val="tx1"/>
                          </a:solidFill>
                        </a:rPr>
                        <a:t>Incorporate responsible metaverse principles and considerations for legality and safety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strike="noStrike" kern="1200" dirty="0">
                          <a:solidFill>
                            <a:schemeClr val="tx1"/>
                          </a:solidFill>
                        </a:rPr>
                        <a:t>Define future-state brand purpose and branding considerations</a:t>
                      </a:r>
                      <a:endParaRPr lang="en-US" sz="8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01720"/>
                  </a:ext>
                </a:extLst>
              </a:tr>
              <a:tr h="8648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strike="noStrike" kern="0" dirty="0">
                          <a:solidFill>
                            <a:schemeClr val="tx1"/>
                          </a:solidFill>
                        </a:rPr>
                        <a:t>#6 </a:t>
                      </a:r>
                      <a:r>
                        <a:rPr lang="en-US" sz="800" b="0" strike="noStrike" kern="1200" dirty="0">
                          <a:solidFill>
                            <a:schemeClr val="tx1"/>
                          </a:solidFill>
                        </a:rPr>
                        <a:t>GTM Strategy &amp; Assessment</a:t>
                      </a:r>
                      <a:endParaRPr kumimoji="0" lang="en-US" sz="800" b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strike="noStrike" kern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kern="1200" dirty="0">
                          <a:solidFill>
                            <a:schemeClr val="tx1"/>
                          </a:solidFill>
                        </a:rPr>
                        <a:t>Define overall GTM activation strategy based on prioritized value pools and overarching strategy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kern="1200" dirty="0">
                          <a:solidFill>
                            <a:schemeClr val="tx1"/>
                          </a:solidFill>
                        </a:rPr>
                        <a:t>Identify priority markets, audiences, tactics, channel mix, etc.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strike="noStrike" kern="1200" dirty="0">
                          <a:solidFill>
                            <a:schemeClr val="tx1"/>
                          </a:solidFill>
                        </a:rPr>
                        <a:t>Ensure alignment between GTM strategy and brand strategy</a:t>
                      </a:r>
                      <a:endParaRPr lang="en-US" sz="8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800" strike="noStrike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823022"/>
                  </a:ext>
                </a:extLst>
              </a:tr>
              <a:tr h="12769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kern="0" dirty="0">
                          <a:solidFill>
                            <a:schemeClr val="tx1"/>
                          </a:solidFill>
                        </a:rPr>
                        <a:t>#7. 3/5/10-year Roadmap incl Proof-of-strategy plan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kern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0" i="0" kern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Understand business goals aligned to Metaverse strategy and business models across years 1, 3, 5, and 10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Determine critical stages based on predictive research for the emerging market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>
                          <a:solidFill>
                            <a:schemeClr val="tx1"/>
                          </a:solidFill>
                        </a:rPr>
                        <a:t>Build milestone-based roadmap with high-level activities for years 1 - 3, 5, 10 </a:t>
                      </a:r>
                      <a:r>
                        <a:rPr lang="en-US" sz="800" strike="noStrike" dirty="0">
                          <a:solidFill>
                            <a:schemeClr val="tx1"/>
                          </a:solidFill>
                        </a:rPr>
                        <a:t>and by quarter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800" strike="noStrike" dirty="0">
                          <a:solidFill>
                            <a:schemeClr val="tx1"/>
                          </a:solidFill>
                        </a:rPr>
                        <a:t>Build tactical Metaverse deployment plan inclusive of prototypes, launches, and scaled solutions for the next 3 years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800" strike="sng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8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42013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A7241A2-5FF5-45CD-B6C1-8A5404791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71" y="1198376"/>
            <a:ext cx="939848" cy="5207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E8E8F-D487-4062-885B-443A2C984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22" y="2610128"/>
            <a:ext cx="920797" cy="6540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608619-B92D-4317-82DA-02F9A07C1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571" y="4390845"/>
            <a:ext cx="990651" cy="4826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398063-D594-4094-8593-BA59DF92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37" y="5388629"/>
            <a:ext cx="939848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3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E87B-6EA9-B141-8F9D-D29A54B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66807"/>
            <a:ext cx="11430000" cy="800100"/>
          </a:xfrm>
        </p:spPr>
        <p:txBody>
          <a:bodyPr/>
          <a:lstStyle/>
          <a:p>
            <a:r>
              <a:rPr lang="en-US" b="0" dirty="0">
                <a:latin typeface="Graphik Light" panose="020B0403030202060203" pitchFamily="34" charset="77"/>
              </a:rPr>
              <a:t>Deliverable Detail – Strategy/Vision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880F22-5146-094C-BD74-CC1EAB6F5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686414"/>
              </p:ext>
            </p:extLst>
          </p:nvPr>
        </p:nvGraphicFramePr>
        <p:xfrm>
          <a:off x="285747" y="1411985"/>
          <a:ext cx="11429999" cy="49561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06032">
                  <a:extLst>
                    <a:ext uri="{9D8B030D-6E8A-4147-A177-3AD203B41FA5}">
                      <a16:colId xmlns:a16="http://schemas.microsoft.com/office/drawing/2014/main" val="4059916047"/>
                    </a:ext>
                  </a:extLst>
                </a:gridCol>
                <a:gridCol w="4293764">
                  <a:extLst>
                    <a:ext uri="{9D8B030D-6E8A-4147-A177-3AD203B41FA5}">
                      <a16:colId xmlns:a16="http://schemas.microsoft.com/office/drawing/2014/main" val="3815888617"/>
                    </a:ext>
                  </a:extLst>
                </a:gridCol>
                <a:gridCol w="3730203">
                  <a:extLst>
                    <a:ext uri="{9D8B030D-6E8A-4147-A177-3AD203B41FA5}">
                      <a16:colId xmlns:a16="http://schemas.microsoft.com/office/drawing/2014/main" val="582404735"/>
                    </a:ext>
                  </a:extLst>
                </a:gridCol>
              </a:tblGrid>
              <a:tr h="578406">
                <a:tc>
                  <a:txBody>
                    <a:bodyPr/>
                    <a:lstStyle/>
                    <a:p>
                      <a:r>
                        <a:rPr lang="en-US" sz="900" b="0" dirty="0"/>
                        <a:t>Deliverable </a:t>
                      </a:r>
                      <a:endParaRPr lang="en-US" sz="900" b="0" i="0" dirty="0">
                        <a:latin typeface="Graphik Medium" panose="020B050303020206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Graphik Medium" panose="020B0503030202060203" pitchFamily="34" charset="77"/>
                        </a:rPr>
                        <a:t>Interviews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 err="1">
                          <a:latin typeface="Graphik Medium" panose="020B0503030202060203" pitchFamily="34" charset="77"/>
                        </a:rPr>
                        <a:t>Outocmes</a:t>
                      </a:r>
                      <a:endParaRPr lang="en-US" sz="900" b="0" i="0" dirty="0">
                        <a:latin typeface="Graphik Medium" panose="020B050303020206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24800"/>
                  </a:ext>
                </a:extLst>
              </a:tr>
              <a:tr h="4377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0" dirty="0">
                          <a:solidFill>
                            <a:schemeClr val="tx1"/>
                          </a:solidFill>
                        </a:rPr>
                        <a:t>#8. Metaverse Business Case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0" i="0" kern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Identify strategic and financial benefits that the Metaverse will deliver 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Project enterprise-level revenue over </a:t>
                      </a:r>
                      <a:r>
                        <a:rPr lang="en-US" sz="900" kern="1200" dirty="0">
                          <a:solidFill>
                            <a:schemeClr val="tx1"/>
                          </a:solidFill>
                        </a:rPr>
                        <a:t>1-3-5-10 year roadmap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Define expected results for critical metrics based on Metaverse Measurement strategy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Identify funding and costs from 1-3-5-10 year roadmap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Identify key stakeholders and high-level business requirements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Identify expected timescales and critical deadlines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latin typeface="+mj-lt"/>
                        </a:rPr>
                        <a:t>Identify roadblocks to the Metaverse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70334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FC0DCC77-F012-41D5-B275-96F0F511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60" y="2709199"/>
            <a:ext cx="835469" cy="102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5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82F740-C54C-4A0D-979F-953436132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9F741-BDC5-49AA-ADD7-12057BFF47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53B1F-4651-43EE-A802-343523938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14" y="1627731"/>
            <a:ext cx="3752487" cy="399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4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E87B-6EA9-B141-8F9D-D29A54B6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729" y="0"/>
            <a:ext cx="11430000" cy="800100"/>
          </a:xfrm>
        </p:spPr>
        <p:txBody>
          <a:bodyPr/>
          <a:lstStyle/>
          <a:p>
            <a:r>
              <a:rPr lang="en-US" b="0" dirty="0">
                <a:latin typeface="Graphik Light" panose="020B0403030202060203" pitchFamily="34" charset="77"/>
              </a:rPr>
              <a:t>Deliverable Detail - Solution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2C91-03F8-6143-BEA6-0D1D7800A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880F22-5146-094C-BD74-CC1EAB6F5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40576"/>
              </p:ext>
            </p:extLst>
          </p:nvPr>
        </p:nvGraphicFramePr>
        <p:xfrm>
          <a:off x="326729" y="480294"/>
          <a:ext cx="11321144" cy="65180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903">
                  <a:extLst>
                    <a:ext uri="{9D8B030D-6E8A-4147-A177-3AD203B41FA5}">
                      <a16:colId xmlns:a16="http://schemas.microsoft.com/office/drawing/2014/main" val="4059916047"/>
                    </a:ext>
                  </a:extLst>
                </a:gridCol>
                <a:gridCol w="4503361">
                  <a:extLst>
                    <a:ext uri="{9D8B030D-6E8A-4147-A177-3AD203B41FA5}">
                      <a16:colId xmlns:a16="http://schemas.microsoft.com/office/drawing/2014/main" val="3815888617"/>
                    </a:ext>
                  </a:extLst>
                </a:gridCol>
                <a:gridCol w="5117880">
                  <a:extLst>
                    <a:ext uri="{9D8B030D-6E8A-4147-A177-3AD203B41FA5}">
                      <a16:colId xmlns:a16="http://schemas.microsoft.com/office/drawing/2014/main" val="582404735"/>
                    </a:ext>
                  </a:extLst>
                </a:gridCol>
              </a:tblGrid>
              <a:tr h="276188">
                <a:tc>
                  <a:txBody>
                    <a:bodyPr/>
                    <a:lstStyle/>
                    <a:p>
                      <a:r>
                        <a:rPr lang="en-US" sz="900" b="0" dirty="0"/>
                        <a:t>Deliverable </a:t>
                      </a:r>
                      <a:endParaRPr lang="en-US" sz="9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j-lt"/>
                        </a:rPr>
                        <a:t>Interviews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j-lt"/>
                        </a:rPr>
                        <a:t>Outcomes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24800"/>
                  </a:ext>
                </a:extLst>
              </a:tr>
              <a:tr h="1270464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#1. Capability Assessment &amp; Requirements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Perform current state capability assessment 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Gather future state detailed capability requirements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Identify our capability development strategy (build, buy, borrow) 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8536"/>
                  </a:ext>
                </a:extLst>
              </a:tr>
              <a:tr h="1270464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#2.Co-Op &amp; Market Analysis</a:t>
                      </a:r>
                    </a:p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Understand Market potential and how we will succeed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Embrace opportunity archetypes and Go to Market roles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How to deliver at lower cost to serve</a:t>
                      </a: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900" strike="noStrik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572930"/>
                  </a:ext>
                </a:extLst>
              </a:tr>
              <a:tr h="2264741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#3. Tech., Ecosystem, &amp; V/A Requirements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Gather technical requirements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Assess Digital Technology roadmap and how it connects to Metaverse technical requirements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Perform technical gap analysis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Develop future state tech architecture: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Blockchain solution and activation plan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Critical platforms and partners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</a:rPr>
                        <a:t>Identify how to work with META and leverage partnership to full advantage (Testing, resources, hardware, hosting, etc.)</a:t>
                      </a:r>
                      <a:endParaRPr lang="en-US" sz="900" strike="noStrike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Identify V/A capability requirements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Build V/A capability short list - excludes due diligence and selecting one target acquisition 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99864"/>
                  </a:ext>
                </a:extLst>
              </a:tr>
              <a:tr h="1436177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#4. Funding Model Process &amp; Governance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Identify current state funding model and requirements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Build critical governance stakeholder map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Identify process to get approval, buy in, investment needed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>
                          <a:solidFill>
                            <a:schemeClr val="tx1"/>
                          </a:solidFill>
                        </a:rPr>
                        <a:t>Build governance model and operating principles for decision making post strategy alignment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591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90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8E76F-BEF1-4189-8F0E-F86C52B1D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r" defTabSz="228600">
              <a:spcAft>
                <a:spcPts val="1200"/>
              </a:spcAft>
              <a:defRPr/>
            </a:pPr>
            <a:r>
              <a:rPr lang="en-GB"/>
              <a:t>Copyright © 2022 Accenture.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E3F93-0677-4ECE-95BA-589182D8B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90F471-3972-4120-B8B3-0237DE626C35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2818A-F55B-4C59-8B34-94140EC19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392" y="1422825"/>
            <a:ext cx="3832565" cy="421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02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E87B-6EA9-B141-8F9D-D29A54B6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Graphik Light" panose="020B0403030202060203" pitchFamily="34" charset="77"/>
              </a:rPr>
              <a:t>Deliverable Detail – Leadership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82C91-03F8-6143-BEA6-0D1D7800A9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90F471-3972-4120-B8B3-0237DE626C35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6880F22-5146-094C-BD74-CC1EAB6F5D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46461"/>
              </p:ext>
            </p:extLst>
          </p:nvPr>
        </p:nvGraphicFramePr>
        <p:xfrm>
          <a:off x="381000" y="1126823"/>
          <a:ext cx="11430000" cy="520866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1220">
                  <a:extLst>
                    <a:ext uri="{9D8B030D-6E8A-4147-A177-3AD203B41FA5}">
                      <a16:colId xmlns:a16="http://schemas.microsoft.com/office/drawing/2014/main" val="4059916047"/>
                    </a:ext>
                  </a:extLst>
                </a:gridCol>
                <a:gridCol w="4458475">
                  <a:extLst>
                    <a:ext uri="{9D8B030D-6E8A-4147-A177-3AD203B41FA5}">
                      <a16:colId xmlns:a16="http://schemas.microsoft.com/office/drawing/2014/main" val="3815888617"/>
                    </a:ext>
                  </a:extLst>
                </a:gridCol>
                <a:gridCol w="4240305">
                  <a:extLst>
                    <a:ext uri="{9D8B030D-6E8A-4147-A177-3AD203B41FA5}">
                      <a16:colId xmlns:a16="http://schemas.microsoft.com/office/drawing/2014/main" val="582404735"/>
                    </a:ext>
                  </a:extLst>
                </a:gridCol>
              </a:tblGrid>
              <a:tr h="264273">
                <a:tc>
                  <a:txBody>
                    <a:bodyPr/>
                    <a:lstStyle/>
                    <a:p>
                      <a:r>
                        <a:rPr lang="en-US" sz="900" b="0" dirty="0"/>
                        <a:t>Deliverable </a:t>
                      </a:r>
                      <a:endParaRPr lang="en-US" sz="9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j-lt"/>
                        </a:rPr>
                        <a:t>Interviews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j-lt"/>
                        </a:rPr>
                        <a:t>Outcomes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524800"/>
                  </a:ext>
                </a:extLst>
              </a:tr>
              <a:tr h="663167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#1.  Enterprise Stakeholder Socialization Strategy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Identify critical socialization milestones based on roadmap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Identify strategy for ongoing socialization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177488"/>
                  </a:ext>
                </a:extLst>
              </a:tr>
              <a:tr h="581401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9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</a:rPr>
                        <a:t>#2. Board Meeting Presentation 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900" kern="1200" dirty="0">
                          <a:solidFill>
                            <a:schemeClr val="tx1"/>
                          </a:solidFill>
                          <a:effectLst/>
                        </a:rPr>
                        <a:t>Build start up deck for key pitch (10 </a:t>
                      </a:r>
                      <a:r>
                        <a:rPr lang="en-US" sz="900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slides + ~100 slides of strategy)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78536"/>
                  </a:ext>
                </a:extLst>
              </a:tr>
              <a:tr h="1215656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#3. Internal Comms. Plan &amp; Execution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Identify comms plan and cadence for ongoing updates and progress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Educate and galvanize the organization to the c-suite level to enable potential and alignment on direction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strike="noStrike" dirty="0">
                          <a:solidFill>
                            <a:schemeClr val="tx1"/>
                          </a:solidFill>
                        </a:rPr>
                        <a:t>Get the agreement on strategy and investment for first 5 years</a:t>
                      </a: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900" strike="noStrik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599864"/>
                  </a:ext>
                </a:extLst>
              </a:tr>
              <a:tr h="2484166">
                <a:tc>
                  <a:txBody>
                    <a:bodyPr/>
                    <a:lstStyle/>
                    <a:p>
                      <a:pPr marL="0" marR="0" lvl="1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#4. Partnership Term Sheet</a:t>
                      </a:r>
                      <a:endParaRPr kumimoji="0" 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Build multi-year partnership scope based on strategy, roadmap, unanswered questions, and capability &amp; tech requirements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</a:rPr>
                        <a:t>Develop supporting deal structure &amp; SOW</a:t>
                      </a:r>
                      <a:endParaRPr 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en-US" sz="9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801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7384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AIN_UPR Template">
  <a:themeElements>
    <a:clrScheme name="Accenture Core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A055F5"/>
      </a:accent5>
      <a:accent6>
        <a:srgbClr val="BE82FF"/>
      </a:accent6>
      <a:hlink>
        <a:srgbClr val="A100FF"/>
      </a:hlink>
      <a:folHlink>
        <a:srgbClr val="460073"/>
      </a:folHlink>
    </a:clrScheme>
    <a:fontScheme name="Custom 2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custClrLst>
    <a:custClr name="Accent Purple 1">
      <a:srgbClr val="B455AA"/>
    </a:custClr>
    <a:custClr name="Accent Purple 2">
      <a:srgbClr val="A055F5"/>
    </a:custClr>
    <a:custClr name="Accent Purple 3">
      <a:srgbClr val="BE82FF"/>
    </a:custClr>
    <a:custClr name="Accent Purple 4">
      <a:srgbClr val="DCAFFF"/>
    </a:custClr>
    <a:custClr name="Accent Purple 5">
      <a:srgbClr val="E6DC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ue">
      <a:srgbClr val="0041F0"/>
    </a:custClr>
    <a:custClr name="Light Blue">
      <a:srgbClr val="00FFFF"/>
    </a:custClr>
    <a:custClr name="Green">
      <a:srgbClr val="64FF50"/>
    </a:custClr>
    <a:custClr name="Blue Green">
      <a:srgbClr val="05F0A5"/>
    </a:custClr>
    <a:custClr name="Red">
      <a:srgbClr val="FF3246"/>
    </a:custClr>
    <a:custClr name="Pink">
      <a:srgbClr val="FF50A0"/>
    </a:custClr>
    <a:custClr name="Orange">
      <a:srgbClr val="FF7800"/>
    </a:custClr>
    <a:custClr name="Yellow">
      <a:srgbClr val="FFEB32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Acc_PPT_IMP_Starter-Pack_Graphik_Fixed-Accessibility_20220110" id="{067F5F61-8CFB-3D43-B98C-BABBC0D84597}" vid="{D97F90E5-03E1-9D42-8DE8-6DAED3C895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1078</Words>
  <Application>Microsoft Office PowerPoint</Application>
  <PresentationFormat>Widescreen</PresentationFormat>
  <Paragraphs>128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Calibri</vt:lpstr>
      <vt:lpstr>Calibri Light</vt:lpstr>
      <vt:lpstr>Graphik</vt:lpstr>
      <vt:lpstr>Graphik Light</vt:lpstr>
      <vt:lpstr>Graphik Medium</vt:lpstr>
      <vt:lpstr>Graphik Thin</vt:lpstr>
      <vt:lpstr>Palatino Linotype</vt:lpstr>
      <vt:lpstr>System Font</vt:lpstr>
      <vt:lpstr>Office Theme</vt:lpstr>
      <vt:lpstr>1_MAIN_UPR Template</vt:lpstr>
      <vt:lpstr>PowerPoint Presentation</vt:lpstr>
      <vt:lpstr>Deliverable Detail – Strategy/Vision</vt:lpstr>
      <vt:lpstr>Deliverable Detail – Strategy/Vision</vt:lpstr>
      <vt:lpstr>Deliverable Detail – Strategy/Vision</vt:lpstr>
      <vt:lpstr>PowerPoint Presentation</vt:lpstr>
      <vt:lpstr>Deliverable Detail - Solution</vt:lpstr>
      <vt:lpstr>PowerPoint Presentation</vt:lpstr>
      <vt:lpstr>Deliverable Detail – Leadership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Mbenda Nyambot, Gabriel Mikael</dc:creator>
  <cp:lastModifiedBy>Mbenda Nyambot, Gabriel Mikael</cp:lastModifiedBy>
  <cp:revision>1</cp:revision>
  <dcterms:created xsi:type="dcterms:W3CDTF">2022-12-11T18:39:45Z</dcterms:created>
  <dcterms:modified xsi:type="dcterms:W3CDTF">2022-12-11T20:38:42Z</dcterms:modified>
</cp:coreProperties>
</file>